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7" r:id="rId2"/>
    <p:sldId id="269" r:id="rId3"/>
    <p:sldId id="270" r:id="rId4"/>
    <p:sldId id="264" r:id="rId5"/>
    <p:sldId id="256" r:id="rId6"/>
    <p:sldId id="265" r:id="rId7"/>
    <p:sldId id="268" r:id="rId8"/>
    <p:sldId id="258" r:id="rId9"/>
    <p:sldId id="259" r:id="rId10"/>
    <p:sldId id="260" r:id="rId11"/>
    <p:sldId id="261" r:id="rId12"/>
    <p:sldId id="266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A" lastIdx="5" clrIdx="0">
    <p:extLst>
      <p:ext uri="{19B8F6BF-5375-455C-9EA6-DF929625EA0E}">
        <p15:presenceInfo xmlns="" xmlns:p15="http://schemas.microsoft.com/office/powerpoint/2012/main" userId="Adm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221" autoAdjust="0"/>
    <p:restoredTop sz="94660"/>
  </p:normalViewPr>
  <p:slideViewPr>
    <p:cSldViewPr snapToGrid="0">
      <p:cViewPr>
        <p:scale>
          <a:sx n="70" d="100"/>
          <a:sy n="70" d="100"/>
        </p:scale>
        <p:origin x="-708" y="-8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Office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layout/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2016/ 10 luni</c:v>
                </c:pt>
              </c:strCache>
            </c:strRef>
          </c:tx>
          <c:explosion val="25"/>
          <c:dLbls>
            <c:showVal val="1"/>
            <c:showLeaderLines val="1"/>
          </c:dLbls>
          <c:cat>
            <c:strRef>
              <c:f>Лист1!$A$2:$A$9</c:f>
              <c:strCache>
                <c:ptCount val="8"/>
                <c:pt idx="0">
                  <c:v>retribuirea muncii</c:v>
                </c:pt>
                <c:pt idx="1">
                  <c:v>contribuții de asigurări sociale</c:v>
                </c:pt>
                <c:pt idx="2">
                  <c:v>prime de asigurări medicale</c:v>
                </c:pt>
                <c:pt idx="3">
                  <c:v>plata mărfurilor și serviciilor</c:v>
                </c:pt>
                <c:pt idx="4">
                  <c:v>deplasări în interes de serviciu</c:v>
                </c:pt>
                <c:pt idx="5">
                  <c:v>buletine de boală</c:v>
                </c:pt>
                <c:pt idx="6">
                  <c:v>procurarea mijloacelor fixe</c:v>
                </c:pt>
                <c:pt idx="7">
                  <c:v>reparații capitale</c:v>
                </c:pt>
              </c:strCache>
            </c:strRef>
          </c:cat>
          <c:val>
            <c:numRef>
              <c:f>Лист1!$B$2:$B$9</c:f>
              <c:numCache>
                <c:formatCode>0.00</c:formatCode>
                <c:ptCount val="8"/>
                <c:pt idx="0">
                  <c:v>1939.1</c:v>
                </c:pt>
                <c:pt idx="1">
                  <c:v>412.7</c:v>
                </c:pt>
                <c:pt idx="2">
                  <c:v>79.3</c:v>
                </c:pt>
                <c:pt idx="3">
                  <c:v>304.5</c:v>
                </c:pt>
                <c:pt idx="4">
                  <c:v>3.1</c:v>
                </c:pt>
                <c:pt idx="5">
                  <c:v>11.6</c:v>
                </c:pt>
                <c:pt idx="6">
                  <c:v>40</c:v>
                </c:pt>
                <c:pt idx="7">
                  <c:v>47.4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o-RO" dirty="0" smtClean="0"/>
              <a:t>2015</a:t>
            </a:r>
            <a:endParaRPr lang="en-US" dirty="0"/>
          </a:p>
        </c:rich>
      </c:tx>
      <c:layout/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2016/ 10 luni</c:v>
                </c:pt>
              </c:strCache>
            </c:strRef>
          </c:tx>
          <c:explosion val="25"/>
          <c:dLbls>
            <c:showVal val="1"/>
            <c:showLeaderLines val="1"/>
          </c:dLbls>
          <c:cat>
            <c:strRef>
              <c:f>Лист1!$A$2:$A$9</c:f>
              <c:strCache>
                <c:ptCount val="8"/>
                <c:pt idx="0">
                  <c:v>retribuirea muncii</c:v>
                </c:pt>
                <c:pt idx="1">
                  <c:v>contribuții de asigurări sociale</c:v>
                </c:pt>
                <c:pt idx="2">
                  <c:v>prime de asigurări medicale</c:v>
                </c:pt>
                <c:pt idx="3">
                  <c:v>plata mărfurilor și serviciilor</c:v>
                </c:pt>
                <c:pt idx="4">
                  <c:v>deplasări în interes de serviciu</c:v>
                </c:pt>
                <c:pt idx="5">
                  <c:v>buletine de boală</c:v>
                </c:pt>
                <c:pt idx="6">
                  <c:v>procurarea mijloacelor fixe</c:v>
                </c:pt>
                <c:pt idx="7">
                  <c:v>reparații capitale</c:v>
                </c:pt>
              </c:strCache>
            </c:strRef>
          </c:cat>
          <c:val>
            <c:numRef>
              <c:f>Лист1!$B$2:$B$9</c:f>
              <c:numCache>
                <c:formatCode>0.00</c:formatCode>
                <c:ptCount val="8"/>
                <c:pt idx="0">
                  <c:v>2160.6999999999998</c:v>
                </c:pt>
                <c:pt idx="1">
                  <c:v>467.2</c:v>
                </c:pt>
                <c:pt idx="2">
                  <c:v>86.4</c:v>
                </c:pt>
                <c:pt idx="3">
                  <c:v>570.4</c:v>
                </c:pt>
                <c:pt idx="4">
                  <c:v>10.9</c:v>
                </c:pt>
                <c:pt idx="5">
                  <c:v>9.8000000000000007</c:v>
                </c:pt>
                <c:pt idx="6">
                  <c:v>113.4</c:v>
                </c:pt>
                <c:pt idx="7">
                  <c:v>0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5D9AF78-C4E3-4181-8409-B33AE44E848B}" type="doc">
      <dgm:prSet loTypeId="urn:microsoft.com/office/officeart/2005/8/layout/funnel1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7EAD99FE-828C-46EC-B6C8-158748118960}">
      <dgm:prSet phldrT="[Текст]"/>
      <dgm:spPr/>
      <dgm:t>
        <a:bodyPr/>
        <a:lstStyle/>
        <a:p>
          <a:r>
            <a:rPr lang="ro-RO" b="1" dirty="0" smtClean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Normativul pentru un elev ponderat </a:t>
          </a:r>
          <a:endParaRPr lang="ru-RU" b="1" dirty="0">
            <a:solidFill>
              <a:schemeClr val="tx1"/>
            </a:solidFill>
          </a:endParaRPr>
        </a:p>
      </dgm:t>
    </dgm:pt>
    <dgm:pt modelId="{7F5F97DB-3C7F-4DD6-98F7-2FFAEFD8DC88}" type="parTrans" cxnId="{C837DAE3-519E-4926-A691-8B6944D9ECCB}">
      <dgm:prSet/>
      <dgm:spPr/>
      <dgm:t>
        <a:bodyPr/>
        <a:lstStyle/>
        <a:p>
          <a:endParaRPr lang="ru-RU"/>
        </a:p>
      </dgm:t>
    </dgm:pt>
    <dgm:pt modelId="{29F85684-DD2E-4314-AB1F-40A1029A9EBB}" type="sibTrans" cxnId="{C837DAE3-519E-4926-A691-8B6944D9ECCB}">
      <dgm:prSet/>
      <dgm:spPr/>
      <dgm:t>
        <a:bodyPr/>
        <a:lstStyle/>
        <a:p>
          <a:endParaRPr lang="ru-RU"/>
        </a:p>
      </dgm:t>
    </dgm:pt>
    <dgm:pt modelId="{B15C12FE-0848-479B-8847-B3763D227B19}">
      <dgm:prSet phldrT="[Текст]"/>
      <dgm:spPr/>
      <dgm:t>
        <a:bodyPr/>
        <a:lstStyle/>
        <a:p>
          <a:r>
            <a:rPr lang="ro-RO" b="1" dirty="0" smtClean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Normativul pentru o institutie </a:t>
          </a:r>
          <a:endParaRPr lang="ru-RU" b="1" dirty="0">
            <a:solidFill>
              <a:schemeClr val="tx1"/>
            </a:solidFill>
          </a:endParaRPr>
        </a:p>
      </dgm:t>
    </dgm:pt>
    <dgm:pt modelId="{167474C8-8F00-41F3-A7DC-E0FCE471895A}" type="parTrans" cxnId="{1737F038-E0BB-499F-BF31-4A622FFBA479}">
      <dgm:prSet/>
      <dgm:spPr/>
      <dgm:t>
        <a:bodyPr/>
        <a:lstStyle/>
        <a:p>
          <a:endParaRPr lang="ru-RU"/>
        </a:p>
      </dgm:t>
    </dgm:pt>
    <dgm:pt modelId="{C86B240C-C56A-42EA-87D4-ABC8B7AD5B43}" type="sibTrans" cxnId="{1737F038-E0BB-499F-BF31-4A622FFBA479}">
      <dgm:prSet/>
      <dgm:spPr/>
      <dgm:t>
        <a:bodyPr/>
        <a:lstStyle/>
        <a:p>
          <a:endParaRPr lang="ru-RU"/>
        </a:p>
      </dgm:t>
    </dgm:pt>
    <dgm:pt modelId="{366332C4-C65A-44F3-9F90-34E7F8952778}">
      <dgm:prSet phldrT="[Текст]" custT="1"/>
      <dgm:spPr/>
      <dgm:t>
        <a:bodyPr/>
        <a:lstStyle/>
        <a:p>
          <a:r>
            <a:rPr lang="ro-RO" sz="1600" b="1" dirty="0" smtClean="0">
              <a:solidFill>
                <a:schemeClr val="tx1"/>
              </a:solidFill>
              <a:effectLst/>
              <a:latin typeface="Times New Roman" pitchFamily="18" charset="0"/>
              <a:ea typeface="Calibri" panose="020F0502020204030204" pitchFamily="34" charset="0"/>
              <a:cs typeface="Times New Roman" pitchFamily="18" charset="0"/>
            </a:rPr>
            <a:t>Coeficientul</a:t>
          </a:r>
          <a:endParaRPr lang="ru-RU" sz="16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6B90877-B50D-49E3-8CFB-518DA1543C9B}" type="parTrans" cxnId="{7C6A832F-4DAC-4587-B1C2-2A9A4A0A3C92}">
      <dgm:prSet/>
      <dgm:spPr/>
      <dgm:t>
        <a:bodyPr/>
        <a:lstStyle/>
        <a:p>
          <a:endParaRPr lang="ru-RU"/>
        </a:p>
      </dgm:t>
    </dgm:pt>
    <dgm:pt modelId="{755DF61F-12AC-426C-8374-6CA5216F5697}" type="sibTrans" cxnId="{7C6A832F-4DAC-4587-B1C2-2A9A4A0A3C92}">
      <dgm:prSet/>
      <dgm:spPr/>
      <dgm:t>
        <a:bodyPr/>
        <a:lstStyle/>
        <a:p>
          <a:endParaRPr lang="ru-RU"/>
        </a:p>
      </dgm:t>
    </dgm:pt>
    <dgm:pt modelId="{17A87CA2-3575-4B8B-B1E8-A3C5A86F2F23}">
      <dgm:prSet phldrT="[Текст]"/>
      <dgm:spPr/>
      <dgm:t>
        <a:bodyPr/>
        <a:lstStyle/>
        <a:p>
          <a:r>
            <a:rPr lang="ro-RO" b="1" dirty="0" smtClean="0">
              <a:latin typeface="Times New Roman" pitchFamily="18" charset="0"/>
              <a:cs typeface="Times New Roman" pitchFamily="18" charset="0"/>
            </a:rPr>
            <a:t>Bugetul</a:t>
          </a:r>
        </a:p>
      </dgm:t>
    </dgm:pt>
    <dgm:pt modelId="{ED94B830-0CC9-4F7C-BC27-43EFD46E055E}" type="parTrans" cxnId="{A5639D83-6FE8-447F-8017-ECD892148E3A}">
      <dgm:prSet/>
      <dgm:spPr/>
      <dgm:t>
        <a:bodyPr/>
        <a:lstStyle/>
        <a:p>
          <a:endParaRPr lang="ru-RU"/>
        </a:p>
      </dgm:t>
    </dgm:pt>
    <dgm:pt modelId="{797557C9-6453-497A-8A54-76BEA141AD41}" type="sibTrans" cxnId="{A5639D83-6FE8-447F-8017-ECD892148E3A}">
      <dgm:prSet/>
      <dgm:spPr/>
      <dgm:t>
        <a:bodyPr/>
        <a:lstStyle/>
        <a:p>
          <a:endParaRPr lang="ru-RU"/>
        </a:p>
      </dgm:t>
    </dgm:pt>
    <dgm:pt modelId="{3868CB29-E061-4FFD-B080-C264FD534384}">
      <dgm:prSet/>
      <dgm:spPr/>
      <dgm:t>
        <a:bodyPr/>
        <a:lstStyle/>
        <a:p>
          <a:endParaRPr lang="ru-RU"/>
        </a:p>
      </dgm:t>
    </dgm:pt>
    <dgm:pt modelId="{A37057E5-3097-43BF-9B03-BBE3FA9BE3DE}" type="parTrans" cxnId="{8DDA5DFC-DBBC-48D7-A722-155540E9C277}">
      <dgm:prSet/>
      <dgm:spPr/>
      <dgm:t>
        <a:bodyPr/>
        <a:lstStyle/>
        <a:p>
          <a:endParaRPr lang="ru-RU"/>
        </a:p>
      </dgm:t>
    </dgm:pt>
    <dgm:pt modelId="{EC054890-48B9-4333-903C-50307C097E25}" type="sibTrans" cxnId="{8DDA5DFC-DBBC-48D7-A722-155540E9C277}">
      <dgm:prSet/>
      <dgm:spPr/>
      <dgm:t>
        <a:bodyPr/>
        <a:lstStyle/>
        <a:p>
          <a:endParaRPr lang="ru-RU"/>
        </a:p>
      </dgm:t>
    </dgm:pt>
    <dgm:pt modelId="{ABED89E0-4157-48F5-B5BF-575359E6CABD}">
      <dgm:prSet/>
      <dgm:spPr/>
      <dgm:t>
        <a:bodyPr/>
        <a:lstStyle/>
        <a:p>
          <a:endParaRPr lang="ru-RU"/>
        </a:p>
      </dgm:t>
    </dgm:pt>
    <dgm:pt modelId="{571480CD-A88F-42FB-A06C-74428F9C8195}" type="parTrans" cxnId="{46AB97CF-EC36-40CD-BC84-01EBE73F4133}">
      <dgm:prSet/>
      <dgm:spPr/>
      <dgm:t>
        <a:bodyPr/>
        <a:lstStyle/>
        <a:p>
          <a:endParaRPr lang="ru-RU"/>
        </a:p>
      </dgm:t>
    </dgm:pt>
    <dgm:pt modelId="{A7962B97-AB39-4F84-A158-806B39F99DA2}" type="sibTrans" cxnId="{46AB97CF-EC36-40CD-BC84-01EBE73F4133}">
      <dgm:prSet/>
      <dgm:spPr/>
      <dgm:t>
        <a:bodyPr/>
        <a:lstStyle/>
        <a:p>
          <a:endParaRPr lang="ru-RU"/>
        </a:p>
      </dgm:t>
    </dgm:pt>
    <dgm:pt modelId="{7206FC22-EAA3-4693-A585-5F75900DFC0A}" type="pres">
      <dgm:prSet presAssocID="{45D9AF78-C4E3-4181-8409-B33AE44E848B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C80BC45-26E2-4BC4-A283-44AD1904B68F}" type="pres">
      <dgm:prSet presAssocID="{45D9AF78-C4E3-4181-8409-B33AE44E848B}" presName="ellipse" presStyleLbl="trBgShp" presStyleIdx="0" presStyleCnt="1"/>
      <dgm:spPr/>
    </dgm:pt>
    <dgm:pt modelId="{6298B24B-A9F2-4EB6-B542-99C07284A095}" type="pres">
      <dgm:prSet presAssocID="{45D9AF78-C4E3-4181-8409-B33AE44E848B}" presName="arrow1" presStyleLbl="fgShp" presStyleIdx="0" presStyleCnt="1" custLinFactNeighborX="8862" custLinFactNeighborY="60001"/>
      <dgm:spPr>
        <a:solidFill>
          <a:srgbClr val="FF0000"/>
        </a:solidFill>
      </dgm:spPr>
    </dgm:pt>
    <dgm:pt modelId="{93DE9D84-804D-44A5-B0C4-1B07DFE1A394}" type="pres">
      <dgm:prSet presAssocID="{45D9AF78-C4E3-4181-8409-B33AE44E848B}" presName="rectangle" presStyleLbl="revTx" presStyleIdx="0" presStyleCnt="1" custLinFactNeighborX="1846" custLinFactNeighborY="205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D692F3-01CD-4208-8D06-A962239C712A}" type="pres">
      <dgm:prSet presAssocID="{B15C12FE-0848-479B-8847-B3763D227B19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513E3A-6AE5-4310-9C68-8D1BCF5520AB}" type="pres">
      <dgm:prSet presAssocID="{366332C4-C65A-44F3-9F90-34E7F8952778}" presName="item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3EF55F-EB63-409A-8814-54D2EC012CEB}" type="pres">
      <dgm:prSet presAssocID="{17A87CA2-3575-4B8B-B1E8-A3C5A86F2F23}" presName="item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9D5C8B-39B4-49F0-B172-90FF1E7EA0FB}" type="pres">
      <dgm:prSet presAssocID="{45D9AF78-C4E3-4181-8409-B33AE44E848B}" presName="funnel" presStyleLbl="trAlignAcc1" presStyleIdx="0" presStyleCnt="1"/>
      <dgm:spPr/>
    </dgm:pt>
  </dgm:ptLst>
  <dgm:cxnLst>
    <dgm:cxn modelId="{477FC99C-8ECB-4B80-A63B-DDD7CE282DCC}" type="presOf" srcId="{7EAD99FE-828C-46EC-B6C8-158748118960}" destId="{3E3EF55F-EB63-409A-8814-54D2EC012CEB}" srcOrd="0" destOrd="0" presId="urn:microsoft.com/office/officeart/2005/8/layout/funnel1"/>
    <dgm:cxn modelId="{7C6A832F-4DAC-4587-B1C2-2A9A4A0A3C92}" srcId="{45D9AF78-C4E3-4181-8409-B33AE44E848B}" destId="{366332C4-C65A-44F3-9F90-34E7F8952778}" srcOrd="2" destOrd="0" parTransId="{E6B90877-B50D-49E3-8CFB-518DA1543C9B}" sibTransId="{755DF61F-12AC-426C-8374-6CA5216F5697}"/>
    <dgm:cxn modelId="{1737F038-E0BB-499F-BF31-4A622FFBA479}" srcId="{45D9AF78-C4E3-4181-8409-B33AE44E848B}" destId="{B15C12FE-0848-479B-8847-B3763D227B19}" srcOrd="1" destOrd="0" parTransId="{167474C8-8F00-41F3-A7DC-E0FCE471895A}" sibTransId="{C86B240C-C56A-42EA-87D4-ABC8B7AD5B43}"/>
    <dgm:cxn modelId="{F1A32EB0-711C-4558-A9F8-A93A5A35B902}" type="presOf" srcId="{B15C12FE-0848-479B-8847-B3763D227B19}" destId="{5D513E3A-6AE5-4310-9C68-8D1BCF5520AB}" srcOrd="0" destOrd="0" presId="urn:microsoft.com/office/officeart/2005/8/layout/funnel1"/>
    <dgm:cxn modelId="{1D63D97E-1D5B-4678-80E6-D72D7F2225E5}" type="presOf" srcId="{366332C4-C65A-44F3-9F90-34E7F8952778}" destId="{BAD692F3-01CD-4208-8D06-A962239C712A}" srcOrd="0" destOrd="0" presId="urn:microsoft.com/office/officeart/2005/8/layout/funnel1"/>
    <dgm:cxn modelId="{C837DAE3-519E-4926-A691-8B6944D9ECCB}" srcId="{45D9AF78-C4E3-4181-8409-B33AE44E848B}" destId="{7EAD99FE-828C-46EC-B6C8-158748118960}" srcOrd="0" destOrd="0" parTransId="{7F5F97DB-3C7F-4DD6-98F7-2FFAEFD8DC88}" sibTransId="{29F85684-DD2E-4314-AB1F-40A1029A9EBB}"/>
    <dgm:cxn modelId="{A5639D83-6FE8-447F-8017-ECD892148E3A}" srcId="{45D9AF78-C4E3-4181-8409-B33AE44E848B}" destId="{17A87CA2-3575-4B8B-B1E8-A3C5A86F2F23}" srcOrd="3" destOrd="0" parTransId="{ED94B830-0CC9-4F7C-BC27-43EFD46E055E}" sibTransId="{797557C9-6453-497A-8A54-76BEA141AD41}"/>
    <dgm:cxn modelId="{C53F6637-C750-46D3-9D87-18583B9080D9}" type="presOf" srcId="{17A87CA2-3575-4B8B-B1E8-A3C5A86F2F23}" destId="{93DE9D84-804D-44A5-B0C4-1B07DFE1A394}" srcOrd="0" destOrd="0" presId="urn:microsoft.com/office/officeart/2005/8/layout/funnel1"/>
    <dgm:cxn modelId="{326E14EF-D1D3-4C7C-AAC5-DA605FE90F1F}" type="presOf" srcId="{45D9AF78-C4E3-4181-8409-B33AE44E848B}" destId="{7206FC22-EAA3-4693-A585-5F75900DFC0A}" srcOrd="0" destOrd="0" presId="urn:microsoft.com/office/officeart/2005/8/layout/funnel1"/>
    <dgm:cxn modelId="{46AB97CF-EC36-40CD-BC84-01EBE73F4133}" srcId="{45D9AF78-C4E3-4181-8409-B33AE44E848B}" destId="{ABED89E0-4157-48F5-B5BF-575359E6CABD}" srcOrd="5" destOrd="0" parTransId="{571480CD-A88F-42FB-A06C-74428F9C8195}" sibTransId="{A7962B97-AB39-4F84-A158-806B39F99DA2}"/>
    <dgm:cxn modelId="{8DDA5DFC-DBBC-48D7-A722-155540E9C277}" srcId="{45D9AF78-C4E3-4181-8409-B33AE44E848B}" destId="{3868CB29-E061-4FFD-B080-C264FD534384}" srcOrd="4" destOrd="0" parTransId="{A37057E5-3097-43BF-9B03-BBE3FA9BE3DE}" sibTransId="{EC054890-48B9-4333-903C-50307C097E25}"/>
    <dgm:cxn modelId="{CCBFE3D6-DFE1-44D7-A0D2-21520DEE4743}" type="presParOf" srcId="{7206FC22-EAA3-4693-A585-5F75900DFC0A}" destId="{5C80BC45-26E2-4BC4-A283-44AD1904B68F}" srcOrd="0" destOrd="0" presId="urn:microsoft.com/office/officeart/2005/8/layout/funnel1"/>
    <dgm:cxn modelId="{E8E39654-78F6-4C64-B235-1E5A114B8140}" type="presParOf" srcId="{7206FC22-EAA3-4693-A585-5F75900DFC0A}" destId="{6298B24B-A9F2-4EB6-B542-99C07284A095}" srcOrd="1" destOrd="0" presId="urn:microsoft.com/office/officeart/2005/8/layout/funnel1"/>
    <dgm:cxn modelId="{D5F94B67-3439-49BE-8C0F-D6BBC4F6467C}" type="presParOf" srcId="{7206FC22-EAA3-4693-A585-5F75900DFC0A}" destId="{93DE9D84-804D-44A5-B0C4-1B07DFE1A394}" srcOrd="2" destOrd="0" presId="urn:microsoft.com/office/officeart/2005/8/layout/funnel1"/>
    <dgm:cxn modelId="{8857E62F-16D3-41B0-A147-7AE496D29DBB}" type="presParOf" srcId="{7206FC22-EAA3-4693-A585-5F75900DFC0A}" destId="{BAD692F3-01CD-4208-8D06-A962239C712A}" srcOrd="3" destOrd="0" presId="urn:microsoft.com/office/officeart/2005/8/layout/funnel1"/>
    <dgm:cxn modelId="{290AE2DF-A6CD-48F1-8757-206CE9A6B70D}" type="presParOf" srcId="{7206FC22-EAA3-4693-A585-5F75900DFC0A}" destId="{5D513E3A-6AE5-4310-9C68-8D1BCF5520AB}" srcOrd="4" destOrd="0" presId="urn:microsoft.com/office/officeart/2005/8/layout/funnel1"/>
    <dgm:cxn modelId="{232513D7-619B-42C0-8DA8-6ACBE6DB87DE}" type="presParOf" srcId="{7206FC22-EAA3-4693-A585-5F75900DFC0A}" destId="{3E3EF55F-EB63-409A-8814-54D2EC012CEB}" srcOrd="5" destOrd="0" presId="urn:microsoft.com/office/officeart/2005/8/layout/funnel1"/>
    <dgm:cxn modelId="{2A38D1EB-9AEC-4DCA-9D91-4FBB09BC4A11}" type="presParOf" srcId="{7206FC22-EAA3-4693-A585-5F75900DFC0A}" destId="{C49D5C8B-39B4-49F0-B172-90FF1E7EA0FB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C80BC45-26E2-4BC4-A283-44AD1904B68F}">
      <dsp:nvSpPr>
        <dsp:cNvPr id="0" name=""/>
        <dsp:cNvSpPr/>
      </dsp:nvSpPr>
      <dsp:spPr>
        <a:xfrm>
          <a:off x="3234133" y="240255"/>
          <a:ext cx="4768145" cy="1655914"/>
        </a:xfrm>
        <a:prstGeom prst="ellipse">
          <a:avLst/>
        </a:prstGeom>
        <a:solidFill>
          <a:schemeClr val="accent4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98B24B-A9F2-4EB6-B542-99C07284A095}">
      <dsp:nvSpPr>
        <dsp:cNvPr id="0" name=""/>
        <dsp:cNvSpPr/>
      </dsp:nvSpPr>
      <dsp:spPr>
        <a:xfrm>
          <a:off x="5245459" y="4649871"/>
          <a:ext cx="924059" cy="591397"/>
        </a:xfrm>
        <a:prstGeom prst="downArrow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DE9D84-804D-44A5-B0C4-1B07DFE1A394}">
      <dsp:nvSpPr>
        <dsp:cNvPr id="0" name=""/>
        <dsp:cNvSpPr/>
      </dsp:nvSpPr>
      <dsp:spPr>
        <a:xfrm>
          <a:off x="3489735" y="4805107"/>
          <a:ext cx="4435484" cy="11088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4000" b="1" kern="1200" dirty="0" smtClean="0">
              <a:latin typeface="Times New Roman" pitchFamily="18" charset="0"/>
              <a:cs typeface="Times New Roman" pitchFamily="18" charset="0"/>
            </a:rPr>
            <a:t>Bugetul</a:t>
          </a:r>
        </a:p>
      </dsp:txBody>
      <dsp:txXfrm>
        <a:off x="3489735" y="4805107"/>
        <a:ext cx="4435484" cy="1108871"/>
      </dsp:txXfrm>
    </dsp:sp>
    <dsp:sp modelId="{BAD692F3-01CD-4208-8D06-A962239C712A}">
      <dsp:nvSpPr>
        <dsp:cNvPr id="0" name=""/>
        <dsp:cNvSpPr/>
      </dsp:nvSpPr>
      <dsp:spPr>
        <a:xfrm>
          <a:off x="4967668" y="2024059"/>
          <a:ext cx="1663306" cy="166330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600" b="1" kern="1200" dirty="0" smtClean="0">
              <a:solidFill>
                <a:schemeClr val="tx1"/>
              </a:solidFill>
              <a:effectLst/>
              <a:latin typeface="Times New Roman" pitchFamily="18" charset="0"/>
              <a:ea typeface="Calibri" panose="020F0502020204030204" pitchFamily="34" charset="0"/>
              <a:cs typeface="Times New Roman" pitchFamily="18" charset="0"/>
            </a:rPr>
            <a:t>Coeficientul</a:t>
          </a:r>
          <a:endParaRPr lang="ru-RU" sz="16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967668" y="2024059"/>
        <a:ext cx="1663306" cy="1663306"/>
      </dsp:txXfrm>
    </dsp:sp>
    <dsp:sp modelId="{5D513E3A-6AE5-4310-9C68-8D1BCF5520AB}">
      <dsp:nvSpPr>
        <dsp:cNvPr id="0" name=""/>
        <dsp:cNvSpPr/>
      </dsp:nvSpPr>
      <dsp:spPr>
        <a:xfrm>
          <a:off x="3777480" y="776209"/>
          <a:ext cx="1663306" cy="1663306"/>
        </a:xfrm>
        <a:prstGeom prst="ellipse">
          <a:avLst/>
        </a:prstGeom>
        <a:solidFill>
          <a:schemeClr val="accent4">
            <a:hueOff val="5197847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800" b="1" kern="1200" dirty="0" smtClean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Normativul pentru o institutie </a:t>
          </a:r>
          <a:endParaRPr lang="ru-RU" sz="1800" b="1" kern="1200" dirty="0">
            <a:solidFill>
              <a:schemeClr val="tx1"/>
            </a:solidFill>
          </a:endParaRPr>
        </a:p>
      </dsp:txBody>
      <dsp:txXfrm>
        <a:off x="3777480" y="776209"/>
        <a:ext cx="1663306" cy="1663306"/>
      </dsp:txXfrm>
    </dsp:sp>
    <dsp:sp modelId="{3E3EF55F-EB63-409A-8814-54D2EC012CEB}">
      <dsp:nvSpPr>
        <dsp:cNvPr id="0" name=""/>
        <dsp:cNvSpPr/>
      </dsp:nvSpPr>
      <dsp:spPr>
        <a:xfrm>
          <a:off x="5477749" y="374059"/>
          <a:ext cx="1663306" cy="1663306"/>
        </a:xfrm>
        <a:prstGeom prst="ellipse">
          <a:avLst/>
        </a:prstGeom>
        <a:solidFill>
          <a:schemeClr val="accent4">
            <a:hueOff val="10395693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800" b="1" kern="1200" dirty="0" smtClean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Normativul pentru un elev ponderat </a:t>
          </a:r>
          <a:endParaRPr lang="ru-RU" sz="1800" b="1" kern="1200" dirty="0">
            <a:solidFill>
              <a:schemeClr val="tx1"/>
            </a:solidFill>
          </a:endParaRPr>
        </a:p>
      </dsp:txBody>
      <dsp:txXfrm>
        <a:off x="5477749" y="374059"/>
        <a:ext cx="1663306" cy="1663306"/>
      </dsp:txXfrm>
    </dsp:sp>
    <dsp:sp modelId="{C49D5C8B-39B4-49F0-B172-90FF1E7EA0FB}">
      <dsp:nvSpPr>
        <dsp:cNvPr id="0" name=""/>
        <dsp:cNvSpPr/>
      </dsp:nvSpPr>
      <dsp:spPr>
        <a:xfrm>
          <a:off x="3038233" y="36962"/>
          <a:ext cx="5174731" cy="4139785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0.57573</cdr:x>
      <cdr:y>0.84762</cdr:y>
    </cdr:from>
    <cdr:to>
      <cdr:x>0.68567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361317" y="5086392"/>
          <a:ext cx="121465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ro-RO" sz="1100" dirty="0" smtClean="0"/>
            <a:t>Total </a:t>
          </a:r>
          <a:endParaRPr lang="ru-RU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703BDB-3DB6-4432-A55E-0CD639615629}" type="datetimeFigureOut">
              <a:rPr lang="ru-RU" smtClean="0"/>
              <a:pPr/>
              <a:t>01.01.2010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60F605-7401-4D0D-AA25-21DE3C5D1E4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11669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x-none" dirty="0" smtClean="0"/>
              <a:t>Cadouri</a:t>
            </a:r>
            <a:r>
              <a:rPr lang="x-none" baseline="0" dirty="0" smtClean="0"/>
              <a:t> An Nou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60F605-7401-4D0D-AA25-21DE3C5D1E4B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749618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1F984-784E-40A5-9052-4BBCFCA9D454}" type="datetimeFigureOut">
              <a:rPr lang="ru-RU" smtClean="0"/>
              <a:pPr/>
              <a:t>01.01.2010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E708-71F6-4E0F-BABB-5585458862C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63278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1F984-784E-40A5-9052-4BBCFCA9D454}" type="datetimeFigureOut">
              <a:rPr lang="ru-RU" smtClean="0"/>
              <a:pPr/>
              <a:t>01.01.2010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E708-71F6-4E0F-BABB-5585458862C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04081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1F984-784E-40A5-9052-4BBCFCA9D454}" type="datetimeFigureOut">
              <a:rPr lang="ru-RU" smtClean="0"/>
              <a:pPr/>
              <a:t>01.01.2010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E708-71F6-4E0F-BABB-5585458862C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92627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1F984-784E-40A5-9052-4BBCFCA9D454}" type="datetimeFigureOut">
              <a:rPr lang="ru-RU" smtClean="0"/>
              <a:pPr/>
              <a:t>01.01.2010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E708-71F6-4E0F-BABB-5585458862C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37277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1F984-784E-40A5-9052-4BBCFCA9D454}" type="datetimeFigureOut">
              <a:rPr lang="ru-RU" smtClean="0"/>
              <a:pPr/>
              <a:t>01.01.2010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E708-71F6-4E0F-BABB-5585458862C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73003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1F984-784E-40A5-9052-4BBCFCA9D454}" type="datetimeFigureOut">
              <a:rPr lang="ru-RU" smtClean="0"/>
              <a:pPr/>
              <a:t>01.01.2010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E708-71F6-4E0F-BABB-5585458862C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00037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1F984-784E-40A5-9052-4BBCFCA9D454}" type="datetimeFigureOut">
              <a:rPr lang="ru-RU" smtClean="0"/>
              <a:pPr/>
              <a:t>01.01.2010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E708-71F6-4E0F-BABB-5585458862C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2996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1F984-784E-40A5-9052-4BBCFCA9D454}" type="datetimeFigureOut">
              <a:rPr lang="ru-RU" smtClean="0"/>
              <a:pPr/>
              <a:t>01.01.2010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E708-71F6-4E0F-BABB-5585458862C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90487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1F984-784E-40A5-9052-4BBCFCA9D454}" type="datetimeFigureOut">
              <a:rPr lang="ru-RU" smtClean="0"/>
              <a:pPr/>
              <a:t>01.01.2010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E708-71F6-4E0F-BABB-5585458862C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76947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1F984-784E-40A5-9052-4BBCFCA9D454}" type="datetimeFigureOut">
              <a:rPr lang="ru-RU" smtClean="0"/>
              <a:pPr/>
              <a:t>01.01.2010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E708-71F6-4E0F-BABB-5585458862C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64957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1F984-784E-40A5-9052-4BBCFCA9D454}" type="datetimeFigureOut">
              <a:rPr lang="ru-RU" smtClean="0"/>
              <a:pPr/>
              <a:t>01.01.2010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0E708-71F6-4E0F-BABB-5585458862C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73935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41F984-784E-40A5-9052-4BBCFCA9D454}" type="datetimeFigureOut">
              <a:rPr lang="ru-RU" smtClean="0"/>
              <a:pPr/>
              <a:t>01.01.2010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10E708-71F6-4E0F-BABB-5585458862C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63191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Картинки по запросу buge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43229" y="2857497"/>
            <a:ext cx="8604253" cy="3498839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000221" y="1071546"/>
            <a:ext cx="89535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Descrierea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bugetului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Liceul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Teoretic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Recea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s.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Recea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r-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nul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o-RO" sz="3200" b="1" dirty="0" smtClean="0">
                <a:latin typeface="Times New Roman" pitchFamily="18" charset="0"/>
                <a:cs typeface="Times New Roman" pitchFamily="18" charset="0"/>
              </a:rPr>
              <a:t>âșcani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40" name="Picture 4" descr="Картинки по запросу scoalamea.m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3384800" cy="194978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857741" y="6286520"/>
            <a:ext cx="21916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2000" b="1" dirty="0" smtClean="0">
                <a:latin typeface="Times New Roman" pitchFamily="18" charset="0"/>
                <a:cs typeface="Times New Roman" pitchFamily="18" charset="0"/>
              </a:rPr>
              <a:t>15 noiembrie 2016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4" descr="Картинки по запросу scoalamea.m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152400"/>
            <a:ext cx="3384800" cy="19497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567136998"/>
              </p:ext>
            </p:extLst>
          </p:nvPr>
        </p:nvGraphicFramePr>
        <p:xfrm>
          <a:off x="342900" y="228600"/>
          <a:ext cx="11201400" cy="6335832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7548410"/>
                <a:gridCol w="1768643"/>
                <a:gridCol w="1884347"/>
              </a:tblGrid>
              <a:tr h="11223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             </a:t>
                      </a:r>
                      <a:r>
                        <a:rPr lang="en-GB" sz="2000" dirty="0" err="1">
                          <a:effectLst/>
                        </a:rPr>
                        <a:t>Cheltuieli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04" marR="6310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>
                          <a:effectLst/>
                        </a:rPr>
                        <a:t>ECO</a:t>
                      </a:r>
                      <a:endParaRPr lang="ru-RU" sz="2000" dirty="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04" marR="6310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err="1">
                          <a:effectLst/>
                        </a:rPr>
                        <a:t>suma,lei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04" marR="63104" marT="0" marB="0"/>
                </a:tc>
              </a:tr>
              <a:tr h="4335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Remunerarea muncii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04" marR="6310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</a:rPr>
                        <a:t>211180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04" marR="6310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2554200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04" marR="63104" marT="0" marB="0"/>
                </a:tc>
              </a:tr>
              <a:tr h="4335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Contributii de asigurari sociale de stat obligatorii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04" marR="6310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212100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04" marR="6310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548200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04" marR="63104" marT="0" marB="0"/>
                </a:tc>
              </a:tr>
              <a:tr h="4335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Prime de asigurari obligatorie  de asistenta medicala achitate de angajatori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04" marR="6310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212210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04" marR="6310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117400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04" marR="63104" marT="0" marB="0"/>
                </a:tc>
              </a:tr>
              <a:tr h="4335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Energia electrica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04" marR="6310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222110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04" marR="6310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29100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04" marR="63104" marT="0" marB="0"/>
                </a:tc>
              </a:tr>
              <a:tr h="4335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>
                          <a:effectLst/>
                        </a:rPr>
                        <a:t>Apa si canalizare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04" marR="6310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222140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04" marR="6310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3200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04" marR="63104" marT="0" marB="0"/>
                </a:tc>
              </a:tr>
              <a:tr h="4335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err="1">
                          <a:effectLst/>
                        </a:rPr>
                        <a:t>Servicii</a:t>
                      </a:r>
                      <a:r>
                        <a:rPr lang="en-GB" sz="2000" dirty="0">
                          <a:effectLst/>
                        </a:rPr>
                        <a:t> </a:t>
                      </a:r>
                      <a:r>
                        <a:rPr lang="en-GB" sz="2000" dirty="0" err="1" smtClean="0">
                          <a:effectLst/>
                        </a:rPr>
                        <a:t>informationale</a:t>
                      </a:r>
                      <a:r>
                        <a:rPr lang="x-none" sz="2000" dirty="0" smtClean="0">
                          <a:effectLst/>
                        </a:rPr>
                        <a:t> (internet)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04" marR="6310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222210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04" marR="6310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2900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04" marR="63104" marT="0" marB="0"/>
                </a:tc>
              </a:tr>
              <a:tr h="4335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err="1">
                          <a:effectLst/>
                        </a:rPr>
                        <a:t>Servicii</a:t>
                      </a:r>
                      <a:r>
                        <a:rPr lang="en-GB" sz="2000" dirty="0">
                          <a:effectLst/>
                        </a:rPr>
                        <a:t> de </a:t>
                      </a:r>
                      <a:r>
                        <a:rPr lang="en-GB" sz="2000" dirty="0" err="1">
                          <a:effectLst/>
                        </a:rPr>
                        <a:t>telecomunicatii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04" marR="6310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>
                          <a:effectLst/>
                        </a:rPr>
                        <a:t>222220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04" marR="6310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2200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04" marR="63104" marT="0" marB="0"/>
                </a:tc>
              </a:tr>
              <a:tr h="4335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err="1">
                          <a:effectLst/>
                        </a:rPr>
                        <a:t>Servicii</a:t>
                      </a:r>
                      <a:r>
                        <a:rPr lang="en-GB" sz="2000" dirty="0">
                          <a:effectLst/>
                        </a:rPr>
                        <a:t> de </a:t>
                      </a:r>
                      <a:r>
                        <a:rPr lang="en-GB" sz="2000" dirty="0" err="1">
                          <a:effectLst/>
                        </a:rPr>
                        <a:t>reparatii</a:t>
                      </a:r>
                      <a:r>
                        <a:rPr lang="en-GB" sz="2000" dirty="0">
                          <a:effectLst/>
                        </a:rPr>
                        <a:t> </a:t>
                      </a:r>
                      <a:r>
                        <a:rPr lang="en-GB" sz="2000" dirty="0" err="1" smtClean="0">
                          <a:effectLst/>
                        </a:rPr>
                        <a:t>curente</a:t>
                      </a:r>
                      <a:r>
                        <a:rPr lang="x-none" sz="2000" dirty="0" smtClean="0">
                          <a:effectLst/>
                        </a:rPr>
                        <a:t> (utilaj PC)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04" marR="6310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222500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04" marR="6310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41800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04" marR="63104" marT="0" marB="0"/>
                </a:tc>
              </a:tr>
              <a:tr h="4335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err="1">
                          <a:effectLst/>
                        </a:rPr>
                        <a:t>Formare</a:t>
                      </a:r>
                      <a:r>
                        <a:rPr lang="en-GB" sz="2000" dirty="0">
                          <a:effectLst/>
                        </a:rPr>
                        <a:t> </a:t>
                      </a:r>
                      <a:r>
                        <a:rPr lang="en-GB" sz="2000" dirty="0" err="1">
                          <a:effectLst/>
                        </a:rPr>
                        <a:t>profesionala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04" marR="6310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222620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04" marR="6310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15700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04" marR="63104" marT="0" marB="0"/>
                </a:tc>
              </a:tr>
              <a:tr h="4335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>
                          <a:effectLst/>
                        </a:rPr>
                        <a:t>Deplasari de serviciu in interiorul tarii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04" marR="6310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222710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04" marR="6310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6000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04" marR="63104" marT="0" marB="0"/>
                </a:tc>
              </a:tr>
              <a:tr h="4335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Gaze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04" marR="6310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222120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04" marR="6310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206300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04" marR="63104" marT="0" marB="0"/>
                </a:tc>
              </a:tr>
              <a:tr h="4335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err="1">
                          <a:effectLst/>
                        </a:rPr>
                        <a:t>Servicii</a:t>
                      </a:r>
                      <a:r>
                        <a:rPr lang="en-GB" sz="2000" dirty="0">
                          <a:effectLst/>
                        </a:rPr>
                        <a:t> </a:t>
                      </a:r>
                      <a:r>
                        <a:rPr lang="en-GB" sz="2000" dirty="0" err="1">
                          <a:effectLst/>
                        </a:rPr>
                        <a:t>neatribuite</a:t>
                      </a:r>
                      <a:r>
                        <a:rPr lang="en-GB" sz="2000" dirty="0">
                          <a:effectLst/>
                        </a:rPr>
                        <a:t> </a:t>
                      </a:r>
                      <a:r>
                        <a:rPr lang="en-GB" sz="2000" dirty="0" err="1">
                          <a:effectLst/>
                        </a:rPr>
                        <a:t>altor</a:t>
                      </a:r>
                      <a:r>
                        <a:rPr lang="en-GB" sz="2000" dirty="0">
                          <a:effectLst/>
                        </a:rPr>
                        <a:t> </a:t>
                      </a:r>
                      <a:r>
                        <a:rPr lang="en-GB" sz="2000" dirty="0" err="1">
                          <a:effectLst/>
                        </a:rPr>
                        <a:t>aliniate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04" marR="6310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>
                          <a:effectLst/>
                        </a:rPr>
                        <a:t>222990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04" marR="6310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31400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3104" marR="6310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280628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435549315"/>
              </p:ext>
            </p:extLst>
          </p:nvPr>
        </p:nvGraphicFramePr>
        <p:xfrm>
          <a:off x="1009650" y="413718"/>
          <a:ext cx="10439400" cy="506934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7582036"/>
                <a:gridCol w="1041816"/>
                <a:gridCol w="1815548"/>
              </a:tblGrid>
              <a:tr h="4224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>
                          <a:effectLst/>
                        </a:rPr>
                        <a:t>Servicii postale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222980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3200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224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Reparatii capitale ale cladirilor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311120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224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>
                          <a:effectLst/>
                        </a:rPr>
                        <a:t>Procurarea masinilor si </a:t>
                      </a:r>
                      <a:r>
                        <a:rPr lang="ro-RO" sz="2000" dirty="0" smtClean="0">
                          <a:effectLst/>
                        </a:rPr>
                        <a:t>utilajelor (</a:t>
                      </a:r>
                      <a:r>
                        <a:rPr lang="ro-RO" sz="2000" baseline="0" dirty="0" smtClean="0">
                          <a:effectLst/>
                        </a:rPr>
                        <a:t>pompă de circulație</a:t>
                      </a:r>
                      <a:r>
                        <a:rPr lang="ro-RO" sz="2000" dirty="0" smtClean="0">
                          <a:effectLst/>
                        </a:rPr>
                        <a:t>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314110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20000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224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>
                          <a:effectLst/>
                        </a:rPr>
                        <a:t>Procurarea inventarului de uz </a:t>
                      </a:r>
                      <a:r>
                        <a:rPr lang="ro-RO" sz="2000" dirty="0" smtClean="0">
                          <a:effectLst/>
                        </a:rPr>
                        <a:t>gospodaresc (mobilier)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316110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40000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224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err="1">
                          <a:effectLst/>
                        </a:rPr>
                        <a:t>Procurarea</a:t>
                      </a:r>
                      <a:r>
                        <a:rPr lang="en-GB" sz="2000" dirty="0">
                          <a:effectLst/>
                        </a:rPr>
                        <a:t> </a:t>
                      </a:r>
                      <a:r>
                        <a:rPr lang="en-GB" sz="2000" dirty="0" err="1">
                          <a:effectLst/>
                        </a:rPr>
                        <a:t>activelor</a:t>
                      </a:r>
                      <a:r>
                        <a:rPr lang="en-GB" sz="2000" dirty="0">
                          <a:effectLst/>
                        </a:rPr>
                        <a:t> </a:t>
                      </a:r>
                      <a:r>
                        <a:rPr lang="en-GB" sz="2000" dirty="0" err="1" smtClean="0">
                          <a:effectLst/>
                        </a:rPr>
                        <a:t>nemateriale</a:t>
                      </a:r>
                      <a:r>
                        <a:rPr lang="x-none" sz="2000" dirty="0" smtClean="0">
                          <a:effectLst/>
                        </a:rPr>
                        <a:t> </a:t>
                      </a:r>
                      <a:r>
                        <a:rPr lang="en-GB" sz="2000" dirty="0" smtClean="0">
                          <a:effectLst/>
                        </a:rPr>
                        <a:t>(</a:t>
                      </a:r>
                      <a:r>
                        <a:rPr lang="en-GB" sz="2000" dirty="0" err="1">
                          <a:effectLst/>
                        </a:rPr>
                        <a:t>deservirea</a:t>
                      </a:r>
                      <a:r>
                        <a:rPr lang="en-GB" sz="2000" dirty="0">
                          <a:effectLst/>
                        </a:rPr>
                        <a:t> </a:t>
                      </a:r>
                      <a:r>
                        <a:rPr lang="en-GB" sz="2000" dirty="0" err="1">
                          <a:effectLst/>
                        </a:rPr>
                        <a:t>programei</a:t>
                      </a:r>
                      <a:r>
                        <a:rPr lang="en-GB" sz="2000" dirty="0">
                          <a:effectLst/>
                        </a:rPr>
                        <a:t>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317110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2500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224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err="1">
                          <a:effectLst/>
                        </a:rPr>
                        <a:t>Procurarea</a:t>
                      </a:r>
                      <a:r>
                        <a:rPr lang="en-GB" sz="2000" dirty="0">
                          <a:effectLst/>
                        </a:rPr>
                        <a:t> </a:t>
                      </a:r>
                      <a:r>
                        <a:rPr lang="en-GB" sz="2000" dirty="0" err="1">
                          <a:effectLst/>
                        </a:rPr>
                        <a:t>altor</a:t>
                      </a:r>
                      <a:r>
                        <a:rPr lang="en-GB" sz="2000" dirty="0">
                          <a:effectLst/>
                        </a:rPr>
                        <a:t> </a:t>
                      </a:r>
                      <a:r>
                        <a:rPr lang="en-GB" sz="2000" dirty="0" err="1">
                          <a:effectLst/>
                        </a:rPr>
                        <a:t>mijloace</a:t>
                      </a:r>
                      <a:r>
                        <a:rPr lang="en-GB" sz="2000" dirty="0">
                          <a:effectLst/>
                        </a:rPr>
                        <a:t> </a:t>
                      </a:r>
                      <a:r>
                        <a:rPr lang="en-GB" sz="2000" dirty="0" smtClean="0">
                          <a:effectLst/>
                        </a:rPr>
                        <a:t>fixe</a:t>
                      </a:r>
                      <a:r>
                        <a:rPr lang="x-none" sz="2000" dirty="0" smtClean="0">
                          <a:effectLst/>
                        </a:rPr>
                        <a:t> (literatură)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>
                          <a:effectLst/>
                        </a:rPr>
                        <a:t>318110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4700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224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>
                          <a:effectLst/>
                        </a:rPr>
                        <a:t>Procurarea produselor alimentare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333110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173400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224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>
                          <a:effectLst/>
                        </a:rPr>
                        <a:t>Procurarea medicamentelor si materialelor </a:t>
                      </a:r>
                      <a:r>
                        <a:rPr lang="ro-RO" sz="2000" dirty="0" smtClean="0">
                          <a:effectLst/>
                        </a:rPr>
                        <a:t>sanitare (medicamente)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334110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2100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224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Procurarea materialelor pentru scopuri didactice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335110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5300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224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>
                          <a:effectLst/>
                        </a:rPr>
                        <a:t>Procurarea materialelor de uz gospodaresc si rechizitelor </a:t>
                      </a:r>
                      <a:r>
                        <a:rPr lang="ro-RO" sz="2000">
                          <a:effectLst/>
                        </a:rPr>
                        <a:t>de </a:t>
                      </a:r>
                      <a:r>
                        <a:rPr lang="ro-RO" sz="2000" smtClean="0">
                          <a:effectLst/>
                        </a:rPr>
                        <a:t>birou 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336110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38700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224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Procurarea materialelor de constructie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337110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61300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224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>
                          <a:effectLst/>
                        </a:rPr>
                        <a:t>Procurarea altor </a:t>
                      </a:r>
                      <a:r>
                        <a:rPr lang="ro-RO" sz="2000" dirty="0" smtClean="0">
                          <a:effectLst/>
                        </a:rPr>
                        <a:t>materiale (</a:t>
                      </a:r>
                      <a:r>
                        <a:rPr lang="en-US" sz="2000" dirty="0" err="1" smtClean="0">
                          <a:effectLst/>
                        </a:rPr>
                        <a:t>apa</a:t>
                      </a:r>
                      <a:r>
                        <a:rPr lang="en-US" sz="2000" dirty="0" smtClean="0">
                          <a:effectLst/>
                        </a:rPr>
                        <a:t> in </a:t>
                      </a:r>
                      <a:r>
                        <a:rPr lang="en-US" sz="2000" dirty="0" err="1" smtClean="0">
                          <a:effectLst/>
                        </a:rPr>
                        <a:t>buteli</a:t>
                      </a:r>
                      <a:r>
                        <a:rPr lang="en-US" sz="2000" dirty="0" smtClean="0">
                          <a:effectLst/>
                        </a:rPr>
                        <a:t>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339110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5000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232449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2369" y="846388"/>
            <a:ext cx="10515600" cy="4126664"/>
          </a:xfrm>
        </p:spPr>
        <p:txBody>
          <a:bodyPr>
            <a:normAutofit/>
          </a:bodyPr>
          <a:lstStyle/>
          <a:p>
            <a:r>
              <a:rPr lang="x-none" dirty="0" smtClean="0"/>
              <a:t>	Dacă </a:t>
            </a:r>
            <a:r>
              <a:rPr lang="x-none" dirty="0"/>
              <a:t>vrei să te simţi bogat numără toate lucrurile care le ai pe care banii nu le pot </a:t>
            </a:r>
            <a:r>
              <a:rPr lang="x-none" dirty="0" smtClean="0"/>
              <a:t>cumpăra.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43963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/>
          <p:nvPr/>
        </p:nvGraphicFramePr>
        <p:xfrm>
          <a:off x="476211" y="357166"/>
          <a:ext cx="11049077" cy="60007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295331" y="6291618"/>
            <a:ext cx="5063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 smtClean="0"/>
              <a:t>Total    2837,7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/>
          <p:nvPr/>
        </p:nvGraphicFramePr>
        <p:xfrm>
          <a:off x="462564" y="261631"/>
          <a:ext cx="11049077" cy="60007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637950642"/>
              </p:ext>
            </p:extLst>
          </p:nvPr>
        </p:nvGraphicFramePr>
        <p:xfrm>
          <a:off x="599544" y="192505"/>
          <a:ext cx="11054687" cy="6073685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6210689"/>
                <a:gridCol w="1637731"/>
                <a:gridCol w="1678675"/>
                <a:gridCol w="1527592"/>
              </a:tblGrid>
              <a:tr h="27271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             </a:t>
                      </a:r>
                      <a:r>
                        <a:rPr lang="en-GB" sz="1400" dirty="0" err="1">
                          <a:effectLst/>
                        </a:rPr>
                        <a:t>Denumirea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articolelor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2016</a:t>
                      </a:r>
                      <a:r>
                        <a:rPr lang="ro-RO" sz="1400" dirty="0">
                          <a:effectLst/>
                        </a:rPr>
                        <a:t> </a:t>
                      </a:r>
                      <a:r>
                        <a:rPr lang="ro-RO" sz="1400" dirty="0" smtClean="0">
                          <a:effectLst/>
                        </a:rPr>
                        <a:t>/ 10 luni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effectLst/>
                        </a:rPr>
                        <a:t>2015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 smtClean="0">
                          <a:effectLst/>
                        </a:rPr>
                        <a:t>2014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</a:tr>
              <a:tr h="2255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111.00 </a:t>
                      </a:r>
                      <a:r>
                        <a:rPr lang="en-GB" sz="1400" dirty="0" err="1">
                          <a:effectLst/>
                        </a:rPr>
                        <a:t>Retribuirea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muncii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1939.1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2160.7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1806..9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</a:tr>
              <a:tr h="2294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112.00 </a:t>
                      </a:r>
                      <a:r>
                        <a:rPr lang="ru-RU" sz="1400" dirty="0" err="1">
                          <a:effectLst/>
                        </a:rPr>
                        <a:t>Contribuții de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asigurări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sociale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412.7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467.2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390.3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</a:tr>
              <a:tr h="2294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116.00 </a:t>
                      </a:r>
                      <a:r>
                        <a:rPr lang="ru-RU" sz="1400" dirty="0" err="1">
                          <a:effectLst/>
                        </a:rPr>
                        <a:t>Prime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de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asigurări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medicale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79.3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86.4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66.2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</a:tr>
              <a:tr h="2294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113.00 </a:t>
                      </a:r>
                      <a:r>
                        <a:rPr lang="ru-RU" sz="1400" dirty="0" err="1">
                          <a:effectLst/>
                        </a:rPr>
                        <a:t>Plata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mărfurilor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și serviciilor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304.50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570.4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591.1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</a:tr>
              <a:tr h="2294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x-none" sz="1400" dirty="0" smtClean="0">
                          <a:effectLst/>
                        </a:rPr>
                        <a:t>              </a:t>
                      </a:r>
                      <a:r>
                        <a:rPr lang="ru-RU" sz="1400" dirty="0" smtClean="0">
                          <a:effectLst/>
                        </a:rPr>
                        <a:t>113.01 </a:t>
                      </a:r>
                      <a:r>
                        <a:rPr lang="ru-RU" sz="1400" dirty="0" err="1">
                          <a:effectLst/>
                        </a:rPr>
                        <a:t>Energia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electrică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23.9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28.5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24.1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</a:tr>
              <a:tr h="2294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x-none" sz="1400" dirty="0" smtClean="0">
                          <a:effectLst/>
                        </a:rPr>
                        <a:t>              </a:t>
                      </a:r>
                      <a:r>
                        <a:rPr lang="en-GB" sz="1400" dirty="0" smtClean="0">
                          <a:effectLst/>
                        </a:rPr>
                        <a:t>113,02 </a:t>
                      </a:r>
                      <a:r>
                        <a:rPr lang="en-GB" sz="1400" dirty="0" err="1" smtClean="0">
                          <a:effectLst/>
                        </a:rPr>
                        <a:t>Gazele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123.7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168.4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169.4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</a:tr>
              <a:tr h="2294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x-none" sz="1400" dirty="0" smtClean="0">
                          <a:effectLst/>
                        </a:rPr>
                        <a:t>              </a:t>
                      </a:r>
                      <a:r>
                        <a:rPr lang="en-GB" sz="1400" dirty="0" smtClean="0">
                          <a:effectLst/>
                        </a:rPr>
                        <a:t>113.03 </a:t>
                      </a:r>
                      <a:r>
                        <a:rPr lang="en-GB" sz="1400" dirty="0" err="1">
                          <a:effectLst/>
                        </a:rPr>
                        <a:t>Rechizitele</a:t>
                      </a:r>
                      <a:r>
                        <a:rPr lang="en-GB" sz="1400" dirty="0">
                          <a:effectLst/>
                        </a:rPr>
                        <a:t> de </a:t>
                      </a:r>
                      <a:r>
                        <a:rPr lang="en-GB" sz="1400" dirty="0" err="1">
                          <a:effectLst/>
                        </a:rPr>
                        <a:t>birou</a:t>
                      </a:r>
                      <a:r>
                        <a:rPr lang="en-GB" sz="1400" dirty="0">
                          <a:effectLst/>
                        </a:rPr>
                        <a:t>, </a:t>
                      </a:r>
                      <a:r>
                        <a:rPr lang="en-GB" sz="1400" dirty="0" err="1">
                          <a:effectLst/>
                        </a:rPr>
                        <a:t>materiale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și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obiecte</a:t>
                      </a:r>
                      <a:r>
                        <a:rPr lang="en-GB" sz="1400" dirty="0">
                          <a:effectLst/>
                        </a:rPr>
                        <a:t> de </a:t>
                      </a:r>
                      <a:r>
                        <a:rPr lang="en-GB" sz="1400" dirty="0" err="1">
                          <a:effectLst/>
                        </a:rPr>
                        <a:t>uz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gospodăresc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15.3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107.4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106.4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</a:tr>
              <a:tr h="2294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x-none" sz="1400" dirty="0" smtClean="0">
                          <a:effectLst/>
                        </a:rPr>
                        <a:t>              </a:t>
                      </a:r>
                      <a:r>
                        <a:rPr lang="en-GB" sz="1400" dirty="0" smtClean="0">
                          <a:effectLst/>
                        </a:rPr>
                        <a:t>113.05 </a:t>
                      </a:r>
                      <a:r>
                        <a:rPr lang="en-GB" sz="1400" dirty="0" err="1">
                          <a:effectLst/>
                        </a:rPr>
                        <a:t>Manuale</a:t>
                      </a:r>
                      <a:r>
                        <a:rPr lang="en-GB" sz="1400" dirty="0">
                          <a:effectLst/>
                        </a:rPr>
                        <a:t>, </a:t>
                      </a:r>
                      <a:r>
                        <a:rPr lang="en-GB" sz="1400" dirty="0" err="1">
                          <a:effectLst/>
                        </a:rPr>
                        <a:t>materiale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didactice</a:t>
                      </a:r>
                      <a:r>
                        <a:rPr lang="en-GB" sz="1400" dirty="0">
                          <a:effectLst/>
                        </a:rPr>
                        <a:t>, </a:t>
                      </a:r>
                      <a:r>
                        <a:rPr lang="en-GB" sz="1400" dirty="0" err="1">
                          <a:effectLst/>
                        </a:rPr>
                        <a:t>literatură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artistică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și</a:t>
                      </a:r>
                      <a:r>
                        <a:rPr lang="en-GB" sz="1400" dirty="0">
                          <a:effectLst/>
                        </a:rPr>
                        <a:t> de </a:t>
                      </a:r>
                      <a:r>
                        <a:rPr lang="en-GB" sz="1400" dirty="0" err="1">
                          <a:effectLst/>
                        </a:rPr>
                        <a:t>specialitate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2.9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1.0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44.7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</a:tr>
              <a:tr h="2294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x-none" sz="1400" dirty="0" smtClean="0">
                          <a:effectLst/>
                        </a:rPr>
                        <a:t>              </a:t>
                      </a:r>
                      <a:r>
                        <a:rPr lang="en-GB" sz="1400" dirty="0" smtClean="0">
                          <a:effectLst/>
                        </a:rPr>
                        <a:t>113.06 </a:t>
                      </a:r>
                      <a:r>
                        <a:rPr lang="en-GB" sz="1400" dirty="0" err="1">
                          <a:effectLst/>
                        </a:rPr>
                        <a:t>Cărți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și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ediții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periodice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0.8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1.6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</a:tr>
              <a:tr h="2294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x-none" sz="1400" dirty="0" smtClean="0">
                          <a:effectLst/>
                        </a:rPr>
                        <a:t>              </a:t>
                      </a:r>
                      <a:r>
                        <a:rPr lang="ru-RU" sz="1400" dirty="0" smtClean="0">
                          <a:effectLst/>
                        </a:rPr>
                        <a:t>113.09 </a:t>
                      </a:r>
                      <a:r>
                        <a:rPr lang="ru-RU" sz="1400" dirty="0" err="1">
                          <a:effectLst/>
                        </a:rPr>
                        <a:t>Alimentația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102.6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185.4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128.0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</a:tr>
              <a:tr h="2294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x-none" sz="1400" dirty="0" smtClean="0">
                          <a:effectLst/>
                        </a:rPr>
                        <a:t>              </a:t>
                      </a:r>
                      <a:r>
                        <a:rPr lang="ru-RU" sz="1400" dirty="0" smtClean="0">
                          <a:effectLst/>
                        </a:rPr>
                        <a:t>113.10 </a:t>
                      </a:r>
                      <a:r>
                        <a:rPr lang="ru-RU" sz="1400" dirty="0" err="1">
                          <a:effectLst/>
                        </a:rPr>
                        <a:t>Medicamente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1.0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1.5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0.5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</a:tr>
              <a:tr h="2294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x-none" sz="1400" dirty="0" smtClean="0">
                          <a:effectLst/>
                        </a:rPr>
                        <a:t>              </a:t>
                      </a:r>
                      <a:r>
                        <a:rPr lang="en-GB" sz="1400" dirty="0" smtClean="0">
                          <a:effectLst/>
                        </a:rPr>
                        <a:t>113.11 </a:t>
                      </a:r>
                      <a:r>
                        <a:rPr lang="en-GB" sz="1400" dirty="0" err="1">
                          <a:effectLst/>
                        </a:rPr>
                        <a:t>Servicii</a:t>
                      </a:r>
                      <a:r>
                        <a:rPr lang="en-GB" sz="1400" dirty="0">
                          <a:effectLst/>
                        </a:rPr>
                        <a:t> de </a:t>
                      </a:r>
                      <a:r>
                        <a:rPr lang="en-GB" sz="1400" dirty="0" err="1">
                          <a:effectLst/>
                        </a:rPr>
                        <a:t>telecomunicații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și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poșta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2.6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1.5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1.5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</a:tr>
              <a:tr h="2294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x-none" sz="1400" dirty="0" smtClean="0">
                          <a:effectLst/>
                        </a:rPr>
                        <a:t>              </a:t>
                      </a:r>
                      <a:r>
                        <a:rPr lang="ru-RU" sz="1400" dirty="0" smtClean="0">
                          <a:effectLst/>
                        </a:rPr>
                        <a:t>113.</a:t>
                      </a:r>
                      <a:r>
                        <a:rPr lang="ro-RO" sz="1400" dirty="0">
                          <a:effectLst/>
                        </a:rPr>
                        <a:t>13 Servicii de transport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18.6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</a:tr>
              <a:tr h="2294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x-none" sz="1400" dirty="0" smtClean="0">
                          <a:effectLst/>
                        </a:rPr>
                        <a:t>             </a:t>
                      </a:r>
                      <a:r>
                        <a:rPr lang="ru-RU" sz="1400" dirty="0" smtClean="0">
                          <a:effectLst/>
                        </a:rPr>
                        <a:t>113.17 </a:t>
                      </a:r>
                      <a:r>
                        <a:rPr lang="ru-RU" sz="1400" dirty="0" err="1">
                          <a:effectLst/>
                        </a:rPr>
                        <a:t>Reparații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curente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ale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clădirii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4.7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14.8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36.9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</a:tr>
              <a:tr h="2294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x-none" sz="1400" dirty="0" smtClean="0">
                          <a:effectLst/>
                        </a:rPr>
                        <a:t>             </a:t>
                      </a:r>
                      <a:r>
                        <a:rPr lang="ru-RU" sz="1400" dirty="0" smtClean="0">
                          <a:effectLst/>
                        </a:rPr>
                        <a:t>113.18 </a:t>
                      </a:r>
                      <a:r>
                        <a:rPr lang="ru-RU" sz="1400" dirty="0" err="1">
                          <a:effectLst/>
                        </a:rPr>
                        <a:t>Reparații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curente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ale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utilajului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0.9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7.0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</a:tr>
              <a:tr h="2294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x-none" sz="1400" dirty="0" smtClean="0">
                          <a:effectLst/>
                        </a:rPr>
                        <a:t>             </a:t>
                      </a:r>
                      <a:r>
                        <a:rPr lang="ru-RU" sz="1400" dirty="0" smtClean="0">
                          <a:effectLst/>
                        </a:rPr>
                        <a:t>113.21 </a:t>
                      </a:r>
                      <a:r>
                        <a:rPr lang="ru-RU" sz="1400" dirty="0" err="1">
                          <a:effectLst/>
                        </a:rPr>
                        <a:t>Reciclarea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cadrelor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2.9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19.4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1.7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</a:tr>
              <a:tr h="2294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x-none" sz="1400" dirty="0" smtClean="0">
                          <a:effectLst/>
                        </a:rPr>
                        <a:t>             </a:t>
                      </a:r>
                      <a:r>
                        <a:rPr lang="en-GB" sz="1400" dirty="0" smtClean="0">
                          <a:effectLst/>
                        </a:rPr>
                        <a:t>113.30 </a:t>
                      </a:r>
                      <a:r>
                        <a:rPr lang="en-GB" sz="1400" dirty="0" err="1">
                          <a:effectLst/>
                        </a:rPr>
                        <a:t>Lucrări</a:t>
                      </a:r>
                      <a:r>
                        <a:rPr lang="en-GB" sz="1400" dirty="0">
                          <a:effectLst/>
                        </a:rPr>
                        <a:t> de </a:t>
                      </a:r>
                      <a:r>
                        <a:rPr lang="en-GB" sz="1400" dirty="0" err="1">
                          <a:effectLst/>
                        </a:rPr>
                        <a:t>informatică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și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 smtClean="0">
                          <a:effectLst/>
                        </a:rPr>
                        <a:t>calcul</a:t>
                      </a:r>
                      <a:r>
                        <a:rPr lang="x-none" sz="1400" dirty="0" smtClean="0">
                          <a:effectLst/>
                        </a:rPr>
                        <a:t> (programe)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3.2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11.3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5.5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</a:tr>
              <a:tr h="2294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x-none" sz="1400" dirty="0" smtClean="0">
                          <a:effectLst/>
                        </a:rPr>
                        <a:t>             </a:t>
                      </a:r>
                      <a:r>
                        <a:rPr lang="ru-RU" sz="1400" dirty="0" smtClean="0">
                          <a:effectLst/>
                        </a:rPr>
                        <a:t>113.34 </a:t>
                      </a:r>
                      <a:r>
                        <a:rPr lang="ru-RU" sz="1400" dirty="0" err="1">
                          <a:effectLst/>
                        </a:rPr>
                        <a:t>Apă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și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canalizare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2.9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1.4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1.9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</a:tr>
              <a:tr h="2294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x-none" sz="1400" dirty="0" smtClean="0">
                          <a:effectLst/>
                        </a:rPr>
                        <a:t>             </a:t>
                      </a:r>
                      <a:r>
                        <a:rPr lang="en-GB" sz="1400" dirty="0" smtClean="0">
                          <a:effectLst/>
                        </a:rPr>
                        <a:t>113.45 </a:t>
                      </a:r>
                      <a:r>
                        <a:rPr lang="en-GB" sz="1400" dirty="0" err="1">
                          <a:effectLst/>
                        </a:rPr>
                        <a:t>Mărfuri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şi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servicii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neatribuite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altor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 smtClean="0">
                          <a:effectLst/>
                        </a:rPr>
                        <a:t>alineate</a:t>
                      </a:r>
                      <a:r>
                        <a:rPr lang="x-none" sz="1400" dirty="0" smtClean="0">
                          <a:effectLst/>
                        </a:rPr>
                        <a:t>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17.1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29.8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41.0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</a:tr>
              <a:tr h="2294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</a:rPr>
                        <a:t>113.47</a:t>
                      </a:r>
                      <a:r>
                        <a:rPr lang="x-none" sz="1400" dirty="0" smtClean="0">
                          <a:effectLst/>
                        </a:rPr>
                        <a:t> </a:t>
                      </a:r>
                      <a:r>
                        <a:rPr lang="en-GB" sz="1400" dirty="0" err="1" smtClean="0">
                          <a:effectLst/>
                        </a:rPr>
                        <a:t>Comision</a:t>
                      </a:r>
                      <a:r>
                        <a:rPr lang="en-GB" sz="1400" dirty="0" smtClean="0">
                          <a:effectLst/>
                        </a:rPr>
                        <a:t> </a:t>
                      </a:r>
                      <a:r>
                        <a:rPr lang="en-GB" sz="1400" dirty="0">
                          <a:effectLst/>
                        </a:rPr>
                        <a:t>afferent </a:t>
                      </a:r>
                      <a:r>
                        <a:rPr lang="en-GB" sz="1400" dirty="0" err="1">
                          <a:effectLst/>
                        </a:rPr>
                        <a:t>serviciilor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bancare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2.3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</a:tr>
              <a:tr h="2294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114.00  </a:t>
                      </a:r>
                      <a:r>
                        <a:rPr lang="en-GB" sz="1400" dirty="0" err="1">
                          <a:effectLst/>
                        </a:rPr>
                        <a:t>Deplasări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în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interes</a:t>
                      </a:r>
                      <a:r>
                        <a:rPr lang="en-GB" sz="1400" dirty="0">
                          <a:effectLst/>
                        </a:rPr>
                        <a:t> de </a:t>
                      </a:r>
                      <a:r>
                        <a:rPr lang="en-GB" sz="1400" dirty="0" err="1">
                          <a:effectLst/>
                        </a:rPr>
                        <a:t>seviciu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3.1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10.9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5.5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</a:tr>
              <a:tr h="2974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135.33 </a:t>
                      </a:r>
                      <a:r>
                        <a:rPr lang="en-GB" sz="1400" dirty="0" err="1">
                          <a:effectLst/>
                        </a:rPr>
                        <a:t>Indemnizații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pentru</a:t>
                      </a:r>
                      <a:r>
                        <a:rPr lang="en-GB" sz="1400" dirty="0">
                          <a:effectLst/>
                        </a:rPr>
                        <a:t> incapacitate </a:t>
                      </a:r>
                      <a:r>
                        <a:rPr lang="en-GB" sz="1400" dirty="0" err="1">
                          <a:effectLst/>
                        </a:rPr>
                        <a:t>temporară</a:t>
                      </a:r>
                      <a:r>
                        <a:rPr lang="en-GB" sz="1400" dirty="0">
                          <a:effectLst/>
                        </a:rPr>
                        <a:t>  de </a:t>
                      </a:r>
                      <a:r>
                        <a:rPr lang="en-GB" sz="1400" dirty="0" err="1">
                          <a:effectLst/>
                        </a:rPr>
                        <a:t>muncă</a:t>
                      </a:r>
                      <a:r>
                        <a:rPr lang="en-GB" sz="1400" dirty="0">
                          <a:effectLst/>
                        </a:rPr>
                        <a:t> (</a:t>
                      </a:r>
                      <a:r>
                        <a:rPr lang="en-GB" sz="1400" dirty="0" err="1">
                          <a:effectLst/>
                        </a:rPr>
                        <a:t>concediile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 smtClean="0">
                          <a:effectLst/>
                        </a:rPr>
                        <a:t>medi</a:t>
                      </a:r>
                      <a:r>
                        <a:rPr lang="x-none" sz="1400" dirty="0" smtClean="0">
                          <a:effectLst/>
                        </a:rPr>
                        <a:t>c.</a:t>
                      </a:r>
                      <a:r>
                        <a:rPr lang="en-GB" sz="1400" dirty="0" smtClean="0">
                          <a:effectLst/>
                        </a:rPr>
                        <a:t>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11.6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9.8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8.7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</a:tr>
              <a:tr h="2294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242.00 </a:t>
                      </a:r>
                      <a:r>
                        <a:rPr lang="ru-RU" sz="1400" dirty="0" err="1">
                          <a:effectLst/>
                        </a:rPr>
                        <a:t>Procurarea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mijloacelor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fixe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40.0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113.4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72.3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</a:tr>
              <a:tr h="2294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243.00 </a:t>
                      </a:r>
                      <a:r>
                        <a:rPr lang="ru-RU" sz="1400" dirty="0" err="1">
                          <a:effectLst/>
                        </a:rPr>
                        <a:t>Reparații capitale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47.4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198.3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</a:tr>
              <a:tr h="2294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</a:rPr>
                        <a:t>Total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2837.7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3418.8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3139.3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00" marR="6100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484960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97039" y="573206"/>
            <a:ext cx="8836010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o-RO" sz="4400" b="1" dirty="0" smtClean="0">
                <a:latin typeface="Times New Roman" pitchFamily="18" charset="0"/>
                <a:cs typeface="Times New Roman" pitchFamily="18" charset="0"/>
              </a:rPr>
              <a:t>Prognoza bugetului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o-RO" sz="4400" b="1" dirty="0" smtClean="0">
                <a:latin typeface="Times New Roman" pitchFamily="18" charset="0"/>
                <a:cs typeface="Times New Roman" pitchFamily="18" charset="0"/>
              </a:rPr>
              <a:t>pentru anul 2017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o-RO" sz="4400" b="1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Liceul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Teoretic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Recea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s.Recea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bugetu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90177" y="2580919"/>
            <a:ext cx="4898479" cy="3922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20779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7084" y="1549607"/>
            <a:ext cx="10515600" cy="1325563"/>
          </a:xfrm>
        </p:spPr>
        <p:txBody>
          <a:bodyPr/>
          <a:lstStyle/>
          <a:p>
            <a:pPr algn="ctr"/>
            <a:r>
              <a:rPr lang="x-none" dirty="0"/>
              <a:t>Bugetul e o confirmare matematică a suspiciunilor noastre.</a:t>
            </a:r>
            <a:endParaRPr lang="ru-RU" dirty="0"/>
          </a:p>
        </p:txBody>
      </p:sp>
      <p:pic>
        <p:nvPicPr>
          <p:cNvPr id="8194" name="Picture 2" descr="Картинки по запросу buge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82668" y="3159409"/>
            <a:ext cx="5600700" cy="3152775"/>
          </a:xfrm>
          <a:prstGeom prst="rect">
            <a:avLst/>
          </a:prstGeom>
          <a:noFill/>
        </p:spPr>
      </p:pic>
      <p:pic>
        <p:nvPicPr>
          <p:cNvPr id="5" name="Picture 4" descr="Картинки по запросу scoalamea.m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152400"/>
            <a:ext cx="2578513" cy="148533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245976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Овал 10"/>
          <p:cNvSpPr/>
          <p:nvPr/>
        </p:nvSpPr>
        <p:spPr>
          <a:xfrm>
            <a:off x="5581935" y="4285396"/>
            <a:ext cx="1555844" cy="928049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b="1" dirty="0" smtClean="0">
                <a:solidFill>
                  <a:schemeClr val="tx1"/>
                </a:solidFill>
              </a:rPr>
              <a:t>Numărul de elevi</a:t>
            </a:r>
            <a:endParaRPr lang="ru-RU" b="1" dirty="0">
              <a:solidFill>
                <a:schemeClr val="tx1"/>
              </a:solidFill>
            </a:endParaRPr>
          </a:p>
        </p:txBody>
      </p:sp>
      <p:graphicFrame>
        <p:nvGraphicFramePr>
          <p:cNvPr id="6" name="Схема 5"/>
          <p:cNvGraphicFramePr/>
          <p:nvPr/>
        </p:nvGraphicFramePr>
        <p:xfrm>
          <a:off x="655093" y="586854"/>
          <a:ext cx="11251198" cy="59139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493826" y="0"/>
            <a:ext cx="61960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2400" b="1" dirty="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Venitur</a:t>
            </a:r>
            <a:r>
              <a:rPr lang="en-US" sz="2400" b="1" dirty="0" err="1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i</a:t>
            </a:r>
            <a:r>
              <a:rPr lang="ro-RO" sz="2400" b="1" dirty="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le </a:t>
            </a:r>
            <a:r>
              <a:rPr lang="ro-RO" sz="2400" b="1" dirty="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institutiei</a:t>
            </a: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32012" y="1692323"/>
            <a:ext cx="37804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Normativul pentru un elev ponderat este de </a:t>
            </a:r>
            <a:r>
              <a:rPr lang="ro-RO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9803.00 </a:t>
            </a:r>
            <a:r>
              <a:rPr lang="ro-RO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lei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259308" y="2511188"/>
            <a:ext cx="43672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Normativul pentru o institutie este de </a:t>
            </a:r>
            <a:r>
              <a:rPr lang="ro-RO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449572.00</a:t>
            </a:r>
            <a:r>
              <a:rPr lang="ro-RO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lei</a:t>
            </a:r>
            <a:endParaRPr lang="ru-RU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0251" y="3466532"/>
            <a:ext cx="4026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Coeficientul este </a:t>
            </a:r>
            <a:r>
              <a:rPr lang="ro-RO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0.95</a:t>
            </a:r>
            <a:endParaRPr lang="ru-RU" b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2137" y="4135271"/>
            <a:ext cx="39987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Liceul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Teoretic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Recea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are </a:t>
            </a: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estima</a:t>
            </a:r>
            <a:r>
              <a:rPr lang="ro-RO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ți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342  </a:t>
            </a: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elevi</a:t>
            </a:r>
            <a:r>
              <a:rPr lang="x-none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</a:t>
            </a: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onderati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382138" y="4995081"/>
            <a:ext cx="43425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Conform </a:t>
            </a: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formulei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bugetul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anul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2017</a:t>
            </a:r>
            <a:r>
              <a:rPr lang="ro-RO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constituie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3914.6 </a:t>
            </a:r>
            <a:r>
              <a:rPr lang="en-US" b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mii</a:t>
            </a: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lei</a:t>
            </a:r>
            <a:endParaRPr lang="ru-RU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76400" y="167526"/>
            <a:ext cx="10515600" cy="5422583"/>
          </a:xfrm>
        </p:spPr>
        <p:txBody>
          <a:bodyPr>
            <a:norm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Suplimentar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vor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alocate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din </a:t>
            </a:r>
            <a:r>
              <a:rPr lang="en-US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componenta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raional</a:t>
            </a:r>
            <a:r>
              <a:rPr lang="x-none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alimenta</a:t>
            </a:r>
            <a:r>
              <a:rPr lang="x-none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ț</a:t>
            </a:r>
            <a:r>
              <a:rPr lang="en-US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ia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copiilor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173.4 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mii lei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588645" algn="l"/>
              </a:tabLst>
            </a:pPr>
            <a:r>
              <a:rPr lang="ro-RO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-</a:t>
            </a:r>
            <a:r>
              <a:rPr lang="en-US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143</a:t>
            </a:r>
            <a:r>
              <a:rPr lang="ro-RO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copii/</a:t>
            </a:r>
            <a:r>
              <a:rPr lang="ro-RO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171</a:t>
            </a:r>
            <a:r>
              <a:rPr lang="en-US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zile=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24453</a:t>
            </a:r>
            <a:r>
              <a:rPr lang="ro-RO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copii-zile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588645" algn="l"/>
              </a:tabLst>
            </a:pPr>
            <a:r>
              <a:rPr lang="ro-RO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-norma pe zi  pentru un elev =</a:t>
            </a:r>
            <a:r>
              <a:rPr lang="ro-RO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7.80</a:t>
            </a:r>
            <a:r>
              <a:rPr lang="ro-RO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lei.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588645" algn="l"/>
              </a:tabLst>
            </a:pPr>
            <a:r>
              <a:rPr lang="ro-RO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Pentru educatia incluzivă pentru salarizare și contribuții vor fi alocate </a:t>
            </a: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129.1 </a:t>
            </a:r>
            <a:r>
              <a:rPr lang="ro-RO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mii lei.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Рисунок 3" descr="buge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70042" y="4143661"/>
            <a:ext cx="4271748" cy="2445109"/>
          </a:xfrm>
          <a:prstGeom prst="rect">
            <a:avLst/>
          </a:prstGeom>
        </p:spPr>
      </p:pic>
      <p:pic>
        <p:nvPicPr>
          <p:cNvPr id="5" name="Picture 4" descr="Картинки по запросу scoalamea.md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" y="152400"/>
            <a:ext cx="1962514" cy="113049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041219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6438" y="792982"/>
            <a:ext cx="10515600" cy="3246755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US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Astfel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bugetul</a:t>
            </a:r>
            <a:r>
              <a:rPr lang="ro-RO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planificat 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anul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2017 </a:t>
            </a:r>
            <a:r>
              <a:rPr lang="en-US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constituie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3914.6</a:t>
            </a:r>
            <a:r>
              <a:rPr lang="x-none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mii lei</a:t>
            </a:r>
            <a:r>
              <a:rPr lang="ru-R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pic>
        <p:nvPicPr>
          <p:cNvPr id="5122" name="Picture 2" descr="Картинки по запросу buge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1063" y="3516493"/>
            <a:ext cx="6578221" cy="228916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663509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</TotalTime>
  <Words>529</Words>
  <Application>Microsoft Office PowerPoint</Application>
  <PresentationFormat>Произвольный</PresentationFormat>
  <Paragraphs>212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Bugetul e o confirmare matematică a suspiciunilor noastre.</vt:lpstr>
      <vt:lpstr>Слайд 7</vt:lpstr>
      <vt:lpstr>Слайд 8</vt:lpstr>
      <vt:lpstr>Astfel bugetul planificat  pentru anul 2017 constituie 3914.6 mii lei </vt:lpstr>
      <vt:lpstr>Слайд 10</vt:lpstr>
      <vt:lpstr>Слайд 11</vt:lpstr>
      <vt:lpstr> Dacă vrei să te simţi bogat numără toate lucrurile care le ai pe care banii nu le pot cumpăra.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Prognoza bugetului pentru anul 2017           Gimnaziul                                              ,,Eugen  Coseriu”         s. Catranîc</dc:title>
  <dc:creator>Admin</dc:creator>
  <cp:lastModifiedBy>Soltan Dorin</cp:lastModifiedBy>
  <cp:revision>50</cp:revision>
  <dcterms:created xsi:type="dcterms:W3CDTF">2016-11-06T03:35:36Z</dcterms:created>
  <dcterms:modified xsi:type="dcterms:W3CDTF">2010-01-01T12:13:18Z</dcterms:modified>
</cp:coreProperties>
</file>